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7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3" d="100"/>
          <a:sy n="73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Aprovação no Vestibular </a:t>
            </a:r>
            <a:r>
              <a:rPr lang="pt-BR" dirty="0" smtClean="0"/>
              <a:t>– Estadual Dr.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Elpídio</a:t>
            </a:r>
            <a:r>
              <a:rPr lang="pt-BR" baseline="0" dirty="0" smtClean="0"/>
              <a:t> de Almeida</a:t>
            </a:r>
            <a:endParaRPr lang="pt-BR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Aprovação no Vestibular - Prata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Plan1!$A$2:$A$7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51</c:v>
                </c:pt>
                <c:pt idx="1">
                  <c:v>62</c:v>
                </c:pt>
                <c:pt idx="2">
                  <c:v>84</c:v>
                </c:pt>
                <c:pt idx="3">
                  <c:v>76</c:v>
                </c:pt>
                <c:pt idx="4">
                  <c:v>118</c:v>
                </c:pt>
                <c:pt idx="5">
                  <c:v>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Aprovação no Vestibular - Prata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51 Alunos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62 Alunos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84 Alunos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76 Alunos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118 Alunos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162 Alunos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numRef>
              <c:f>Plan1!$A$2:$A$7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51</c:v>
                </c:pt>
                <c:pt idx="1">
                  <c:v>62</c:v>
                </c:pt>
                <c:pt idx="2">
                  <c:v>84</c:v>
                </c:pt>
                <c:pt idx="3">
                  <c:v>76</c:v>
                </c:pt>
                <c:pt idx="4">
                  <c:v>118</c:v>
                </c:pt>
                <c:pt idx="5">
                  <c:v>162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numRef>
              <c:f>Plan1!$A$2:$A$7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51</c:v>
                </c:pt>
                <c:pt idx="1">
                  <c:v>62</c:v>
                </c:pt>
                <c:pt idx="2">
                  <c:v>84</c:v>
                </c:pt>
                <c:pt idx="3">
                  <c:v>76</c:v>
                </c:pt>
                <c:pt idx="4">
                  <c:v>118</c:v>
                </c:pt>
                <c:pt idx="5">
                  <c:v>162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18208"/>
        <c:axId val="21519744"/>
      </c:lineChart>
      <c:catAx>
        <c:axId val="2151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19744"/>
        <c:crosses val="autoZero"/>
        <c:auto val="1"/>
        <c:lblAlgn val="ctr"/>
        <c:lblOffset val="100"/>
        <c:noMultiLvlLbl val="0"/>
      </c:catAx>
      <c:valAx>
        <c:axId val="2151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1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numRef>
              <c:f>Plan1!$A$2:$A$7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51</c:v>
                </c:pt>
                <c:pt idx="1">
                  <c:v>62</c:v>
                </c:pt>
                <c:pt idx="2">
                  <c:v>84</c:v>
                </c:pt>
                <c:pt idx="3">
                  <c:v>76</c:v>
                </c:pt>
                <c:pt idx="4">
                  <c:v>118</c:v>
                </c:pt>
                <c:pt idx="5">
                  <c:v>162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550208"/>
        <c:axId val="21551744"/>
      </c:barChart>
      <c:catAx>
        <c:axId val="2155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551744"/>
        <c:crosses val="autoZero"/>
        <c:auto val="1"/>
        <c:lblAlgn val="ctr"/>
        <c:lblOffset val="100"/>
        <c:noMultiLvlLbl val="0"/>
      </c:catAx>
      <c:valAx>
        <c:axId val="2155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55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4E7C-2519-4800-AEF1-093A9D8EE012}" type="datetimeFigureOut">
              <a:rPr lang="pt-BR" smtClean="0"/>
              <a:t>30/11/2012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3DF3-6EEA-462D-A4EF-6715404661C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opperplate Gothic Bold" pitchFamily="34" charset="0"/>
                <a:cs typeface="AngsanaUPC" pitchFamily="18" charset="-34"/>
              </a:rPr>
              <a:t>PIBID – História</a:t>
            </a:r>
            <a:endParaRPr lang="pt-BR" dirty="0">
              <a:latin typeface="Copperplate Gothic Bold" pitchFamily="34" charset="0"/>
              <a:cs typeface="AngsanaUPC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Gráficos correspondente as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pesquisas feitas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 Colégio Estadual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Elpídio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Almeida.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Clara\Marquinho\Fotos\colegio_pr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7"/>
            <a:ext cx="53721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125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100" dirty="0" smtClean="0"/>
              <a:t>PIBID - História</a:t>
            </a:r>
            <a:endParaRPr lang="pt-BR" sz="11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672" y="5085184"/>
            <a:ext cx="5832648" cy="1368152"/>
          </a:xfrm>
        </p:spPr>
        <p:txBody>
          <a:bodyPr>
            <a:noAutofit/>
          </a:bodyPr>
          <a:lstStyle/>
          <a:p>
            <a:r>
              <a:rPr lang="pt-BR" sz="1600" dirty="0" smtClean="0"/>
              <a:t>28% (141) estudantes – Mais de quarenta e uma horas.</a:t>
            </a:r>
            <a:br>
              <a:rPr lang="pt-BR" sz="1600" dirty="0" smtClean="0"/>
            </a:br>
            <a:r>
              <a:rPr lang="pt-BR" sz="1600" dirty="0" smtClean="0"/>
              <a:t>24% (123) estudantes – Cinco Horas</a:t>
            </a:r>
            <a:br>
              <a:rPr lang="pt-BR" sz="1600" dirty="0" smtClean="0"/>
            </a:br>
            <a:r>
              <a:rPr lang="pt-BR" sz="1600" dirty="0" smtClean="0"/>
              <a:t>14% (69) estudantes – Cinco - dez horas</a:t>
            </a:r>
            <a:br>
              <a:rPr lang="pt-BR" sz="1600" dirty="0" smtClean="0"/>
            </a:br>
            <a:r>
              <a:rPr lang="pt-BR" sz="1600" dirty="0" smtClean="0"/>
              <a:t>14% (68) estudantes – Onze - vinte horas</a:t>
            </a:r>
            <a:br>
              <a:rPr lang="pt-BR" sz="1600" dirty="0" smtClean="0"/>
            </a:br>
            <a:r>
              <a:rPr lang="pt-BR" sz="1600" dirty="0" smtClean="0"/>
              <a:t>13% (67) estudantes – Vinte e uma - trinta horas</a:t>
            </a:r>
            <a:br>
              <a:rPr lang="pt-BR" sz="1600" dirty="0" smtClean="0"/>
            </a:br>
            <a:r>
              <a:rPr lang="pt-BR" sz="1600" dirty="0" smtClean="0"/>
              <a:t>7% (37) estudantes – Trinta e uma – quarenta horas </a:t>
            </a:r>
            <a:endParaRPr lang="pt-BR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2924"/>
          <a:stretch>
            <a:fillRect/>
          </a:stretch>
        </p:blipFill>
        <p:spPr bwMode="auto">
          <a:xfrm>
            <a:off x="1259632" y="404664"/>
            <a:ext cx="6768752" cy="432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0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125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900" dirty="0" smtClean="0"/>
              <a:t>PIBID - História</a:t>
            </a:r>
            <a:endParaRPr lang="pt-BR" sz="9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728192"/>
          </a:xfrm>
        </p:spPr>
        <p:txBody>
          <a:bodyPr>
            <a:noAutofit/>
          </a:bodyPr>
          <a:lstStyle/>
          <a:p>
            <a:r>
              <a:rPr lang="pt-BR" sz="1600" dirty="0" smtClean="0"/>
              <a:t>27% (417) estudantes – </a:t>
            </a:r>
            <a:r>
              <a:rPr lang="pt-BR" sz="1600" dirty="0" err="1" smtClean="0"/>
              <a:t>Facebook</a:t>
            </a:r>
            <a:r>
              <a:rPr lang="pt-BR" sz="1600" dirty="0" smtClean="0"/>
              <a:t>.</a:t>
            </a:r>
            <a:br>
              <a:rPr lang="pt-BR" sz="1600" dirty="0" smtClean="0"/>
            </a:br>
            <a:r>
              <a:rPr lang="pt-BR" sz="1600" dirty="0" smtClean="0"/>
              <a:t>19% (289) estudantes – Orkut</a:t>
            </a:r>
            <a:br>
              <a:rPr lang="pt-BR" sz="1600" dirty="0" smtClean="0"/>
            </a:br>
            <a:r>
              <a:rPr lang="pt-BR" sz="1600" dirty="0" smtClean="0"/>
              <a:t>16% (238) estudantes – </a:t>
            </a:r>
            <a:r>
              <a:rPr lang="pt-BR" sz="1600" dirty="0" err="1" smtClean="0"/>
              <a:t>Twitter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15% (238) estudantes – Messenger</a:t>
            </a:r>
            <a:br>
              <a:rPr lang="pt-BR" sz="1600" dirty="0" smtClean="0"/>
            </a:br>
            <a:r>
              <a:rPr lang="pt-BR" sz="1600" dirty="0" smtClean="0"/>
              <a:t>13% (204) estudantes – </a:t>
            </a:r>
            <a:r>
              <a:rPr lang="pt-BR" sz="1600" dirty="0" err="1" smtClean="0"/>
              <a:t>You</a:t>
            </a:r>
            <a:r>
              <a:rPr lang="pt-BR" sz="1600" dirty="0" smtClean="0"/>
              <a:t> Tube</a:t>
            </a:r>
            <a:br>
              <a:rPr lang="pt-BR" sz="1600" dirty="0" smtClean="0"/>
            </a:br>
            <a:r>
              <a:rPr lang="pt-BR" sz="1600" dirty="0" smtClean="0"/>
              <a:t>5% (71) estudantes – Grupos de e-mail</a:t>
            </a:r>
            <a:br>
              <a:rPr lang="pt-BR" sz="1600" dirty="0" smtClean="0"/>
            </a:br>
            <a:r>
              <a:rPr lang="pt-BR" sz="1600" dirty="0" smtClean="0"/>
              <a:t>1% (13) estudantes - </a:t>
            </a:r>
            <a:r>
              <a:rPr lang="pt-BR" sz="1600" dirty="0" err="1" smtClean="0"/>
              <a:t>Flickr</a:t>
            </a:r>
            <a:endParaRPr lang="pt-BR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4268"/>
          <a:stretch>
            <a:fillRect/>
          </a:stretch>
        </p:blipFill>
        <p:spPr bwMode="auto">
          <a:xfrm>
            <a:off x="1331640" y="404664"/>
            <a:ext cx="6264696" cy="432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125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000" dirty="0" smtClean="0"/>
              <a:t>PIBID - História</a:t>
            </a:r>
            <a:endParaRPr lang="pt-BR" sz="1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75656" y="5013176"/>
            <a:ext cx="6048672" cy="1584176"/>
          </a:xfrm>
        </p:spPr>
        <p:txBody>
          <a:bodyPr>
            <a:noAutofit/>
          </a:bodyPr>
          <a:lstStyle/>
          <a:p>
            <a:r>
              <a:rPr lang="pt-BR" dirty="0" smtClean="0"/>
              <a:t>48% (388) estudantes – </a:t>
            </a:r>
            <a:r>
              <a:rPr lang="pt-BR" dirty="0" err="1" smtClean="0"/>
              <a:t>Facebook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22% (179) estudantes – Messenger</a:t>
            </a:r>
            <a:br>
              <a:rPr lang="pt-BR" dirty="0" smtClean="0"/>
            </a:br>
            <a:r>
              <a:rPr lang="pt-BR" dirty="0" smtClean="0"/>
              <a:t>12% (102) estudantes – </a:t>
            </a:r>
            <a:r>
              <a:rPr lang="pt-BR" dirty="0" err="1" smtClean="0"/>
              <a:t>You</a:t>
            </a:r>
            <a:r>
              <a:rPr lang="pt-BR" dirty="0" smtClean="0"/>
              <a:t> Tube</a:t>
            </a:r>
            <a:br>
              <a:rPr lang="pt-BR" dirty="0" smtClean="0"/>
            </a:br>
            <a:r>
              <a:rPr lang="pt-BR" dirty="0" smtClean="0"/>
              <a:t>8% (63) estudantes – </a:t>
            </a:r>
            <a:r>
              <a:rPr lang="pt-BR" dirty="0" err="1" smtClean="0"/>
              <a:t>Twitter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5% (39) estudantes – Orkut</a:t>
            </a:r>
            <a:br>
              <a:rPr lang="pt-BR" dirty="0" smtClean="0"/>
            </a:br>
            <a:r>
              <a:rPr lang="pt-BR" dirty="0" smtClean="0"/>
              <a:t>3% (24) estudantes – Grupos de E-mail</a:t>
            </a:r>
            <a:br>
              <a:rPr lang="pt-BR" dirty="0" smtClean="0"/>
            </a:br>
            <a:r>
              <a:rPr lang="pt-BR" dirty="0" smtClean="0"/>
              <a:t>2% (14) estudantes – Skype</a:t>
            </a:r>
            <a:br>
              <a:rPr lang="pt-BR" dirty="0" smtClean="0"/>
            </a:br>
            <a:r>
              <a:rPr lang="pt-BR" dirty="0" smtClean="0"/>
              <a:t>0% (3) estudantes - </a:t>
            </a:r>
            <a:r>
              <a:rPr lang="pt-BR" dirty="0" err="1" smtClean="0"/>
              <a:t>Flickr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" b="1675"/>
          <a:stretch>
            <a:fillRect/>
          </a:stretch>
        </p:blipFill>
        <p:spPr bwMode="auto">
          <a:xfrm>
            <a:off x="1043608" y="260648"/>
            <a:ext cx="67687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84584"/>
          </a:xfrm>
        </p:spPr>
        <p:txBody>
          <a:bodyPr>
            <a:normAutofit/>
          </a:bodyPr>
          <a:lstStyle/>
          <a:p>
            <a:pPr algn="ctr"/>
            <a:r>
              <a:rPr lang="pt-BR" sz="1000" dirty="0" smtClean="0"/>
              <a:t>PIBID - História</a:t>
            </a:r>
            <a:endParaRPr lang="pt-BR" sz="1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91680" y="5085184"/>
            <a:ext cx="5688632" cy="1584176"/>
          </a:xfrm>
        </p:spPr>
        <p:txBody>
          <a:bodyPr>
            <a:normAutofit/>
          </a:bodyPr>
          <a:lstStyle/>
          <a:p>
            <a:r>
              <a:rPr lang="pt-BR" dirty="0" smtClean="0"/>
              <a:t>24% (204) estudantes pesquisam sobre lazer.</a:t>
            </a:r>
            <a:br>
              <a:rPr lang="pt-BR" dirty="0" smtClean="0"/>
            </a:br>
            <a:r>
              <a:rPr lang="pt-BR" dirty="0" smtClean="0"/>
              <a:t>23% (203) estudantes pesquisam sobre educação.</a:t>
            </a:r>
            <a:br>
              <a:rPr lang="pt-BR" dirty="0" smtClean="0"/>
            </a:br>
            <a:r>
              <a:rPr lang="pt-BR" dirty="0" smtClean="0"/>
              <a:t>20% (171) estudantes pesquisam sobre notícia.</a:t>
            </a:r>
            <a:br>
              <a:rPr lang="pt-BR" dirty="0" smtClean="0"/>
            </a:br>
            <a:r>
              <a:rPr lang="pt-BR" dirty="0" smtClean="0"/>
              <a:t>14% (118) estudantes pesquisam assuntos relacionados a compras.</a:t>
            </a:r>
            <a:br>
              <a:rPr lang="pt-BR" dirty="0" smtClean="0"/>
            </a:br>
            <a:r>
              <a:rPr lang="pt-BR" dirty="0" smtClean="0"/>
              <a:t>13% (110) estudantes pesquisam sobre relacionamento.</a:t>
            </a:r>
            <a:br>
              <a:rPr lang="pt-BR" dirty="0" smtClean="0"/>
            </a:br>
            <a:r>
              <a:rPr lang="pt-BR" dirty="0" smtClean="0"/>
              <a:t>6% (54) estudantes pesquisam sobre religião.</a:t>
            </a:r>
            <a:endParaRPr lang="pt-B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b="864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125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000" dirty="0" smtClean="0"/>
              <a:t>PIBID - História</a:t>
            </a:r>
            <a:endParaRPr lang="pt-BR" sz="1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296144"/>
          </a:xfrm>
        </p:spPr>
        <p:txBody>
          <a:bodyPr>
            <a:noAutofit/>
          </a:bodyPr>
          <a:lstStyle/>
          <a:p>
            <a:r>
              <a:rPr lang="pt-BR" sz="1800" dirty="0" smtClean="0"/>
              <a:t>74% (364) estudantes afirmaram que os professores incentivam o uso da internet.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26% (128) estudantes afirmaram que os professores não incentivam o uso da internet.</a:t>
            </a:r>
            <a:endParaRPr lang="pt-BR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b="55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7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5536" y="5503821"/>
            <a:ext cx="8352928" cy="1340768"/>
          </a:xfrm>
        </p:spPr>
        <p:txBody>
          <a:bodyPr>
            <a:noAutofit/>
          </a:bodyPr>
          <a:lstStyle/>
          <a:p>
            <a:r>
              <a:rPr lang="pt-BR" sz="1300" dirty="0" smtClean="0"/>
              <a:t>16% (152) estudantes escolheram Geografia..</a:t>
            </a:r>
            <a:r>
              <a:rPr lang="pt-BR" sz="1300" dirty="0">
                <a:solidFill>
                  <a:prstClr val="black"/>
                </a:solidFill>
              </a:rPr>
              <a:t> </a:t>
            </a:r>
            <a:r>
              <a:rPr lang="pt-BR" sz="1300" dirty="0" smtClean="0">
                <a:solidFill>
                  <a:prstClr val="black"/>
                </a:solidFill>
              </a:rPr>
              <a:t>          7</a:t>
            </a:r>
            <a:r>
              <a:rPr lang="pt-BR" sz="1300" dirty="0">
                <a:solidFill>
                  <a:prstClr val="black"/>
                </a:solidFill>
              </a:rPr>
              <a:t>% (66) estudantes escolheram Sociologia</a:t>
            </a: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>15% (139) estudantes  escolheram Português.          </a:t>
            </a:r>
            <a:r>
              <a:rPr lang="pt-BR" sz="1300" dirty="0" smtClean="0">
                <a:solidFill>
                  <a:prstClr val="black"/>
                </a:solidFill>
              </a:rPr>
              <a:t>5</a:t>
            </a:r>
            <a:r>
              <a:rPr lang="pt-BR" sz="1300" dirty="0">
                <a:solidFill>
                  <a:prstClr val="black"/>
                </a:solidFill>
              </a:rPr>
              <a:t>% (48) estudantes escolheram Biologia</a:t>
            </a: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>14% (131) estudantes escolheram História.               </a:t>
            </a:r>
            <a:r>
              <a:rPr lang="pt-BR" sz="1300" dirty="0" smtClean="0">
                <a:solidFill>
                  <a:prstClr val="black"/>
                </a:solidFill>
              </a:rPr>
              <a:t>5</a:t>
            </a:r>
            <a:r>
              <a:rPr lang="pt-BR" sz="1300" dirty="0">
                <a:solidFill>
                  <a:prstClr val="black"/>
                </a:solidFill>
              </a:rPr>
              <a:t>% (46) estudantes escolheram Artes. </a:t>
            </a: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>13% (126) estudantes escolheram Matemática.       </a:t>
            </a:r>
            <a:r>
              <a:rPr lang="pt-BR" sz="1300" dirty="0" smtClean="0">
                <a:solidFill>
                  <a:prstClr val="black"/>
                </a:solidFill>
              </a:rPr>
              <a:t>2</a:t>
            </a:r>
            <a:r>
              <a:rPr lang="pt-BR" sz="1300" dirty="0">
                <a:solidFill>
                  <a:prstClr val="black"/>
                </a:solidFill>
              </a:rPr>
              <a:t>% (21) estudantes escolheram Química.</a:t>
            </a:r>
            <a:r>
              <a:rPr lang="pt-BR" sz="1300" dirty="0" smtClean="0"/>
              <a:t/>
            </a:r>
            <a:br>
              <a:rPr lang="pt-BR" sz="1300" dirty="0" smtClean="0"/>
            </a:br>
            <a:r>
              <a:rPr lang="pt-BR" sz="1300" dirty="0" smtClean="0"/>
              <a:t>10% (97) estudantes escolheram Inglês.                    2% (20) estudantes escolheram Ed. Física</a:t>
            </a:r>
            <a:br>
              <a:rPr lang="pt-BR" sz="1300" dirty="0" smtClean="0"/>
            </a:br>
            <a:r>
              <a:rPr lang="pt-BR" sz="1300" dirty="0" smtClean="0">
                <a:solidFill>
                  <a:prstClr val="black"/>
                </a:solidFill>
              </a:rPr>
              <a:t> 8</a:t>
            </a:r>
            <a:r>
              <a:rPr lang="pt-BR" sz="1300" dirty="0">
                <a:solidFill>
                  <a:prstClr val="black"/>
                </a:solidFill>
              </a:rPr>
              <a:t>% (79) estudantes escolheram Filosofia</a:t>
            </a:r>
            <a:r>
              <a:rPr lang="pt-BR" sz="1300" dirty="0" smtClean="0">
                <a:solidFill>
                  <a:prstClr val="black"/>
                </a:solidFill>
              </a:rPr>
              <a:t>.                 2% (17) estudantes escolheram Física.</a:t>
            </a:r>
            <a:r>
              <a:rPr lang="pt-BR" dirty="0">
                <a:solidFill>
                  <a:prstClr val="black"/>
                </a:solidFill>
              </a:rPr>
              <a:t/>
            </a:r>
            <a:br>
              <a:rPr lang="pt-BR" dirty="0">
                <a:solidFill>
                  <a:prstClr val="black"/>
                </a:solidFill>
              </a:rPr>
            </a:br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" b="3634"/>
          <a:stretch>
            <a:fillRect/>
          </a:stretch>
        </p:blipFill>
        <p:spPr bwMode="auto">
          <a:xfrm>
            <a:off x="395536" y="0"/>
            <a:ext cx="828092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84584"/>
          </a:xfrm>
        </p:spPr>
        <p:txBody>
          <a:bodyPr>
            <a:normAutofit/>
          </a:bodyPr>
          <a:lstStyle/>
          <a:p>
            <a:pPr algn="ctr"/>
            <a:r>
              <a:rPr lang="pt-BR" sz="1100" dirty="0" smtClean="0"/>
              <a:t>PIBID - História</a:t>
            </a:r>
            <a:endParaRPr lang="pt-BR" sz="11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368152"/>
          </a:xfrm>
        </p:spPr>
        <p:txBody>
          <a:bodyPr/>
          <a:lstStyle/>
          <a:p>
            <a:r>
              <a:rPr lang="pt-BR" sz="2000" dirty="0" smtClean="0"/>
              <a:t>71% (355) estudantes acessam a </a:t>
            </a:r>
            <a:r>
              <a:rPr lang="pt-BR" sz="2000" dirty="0" err="1" smtClean="0"/>
              <a:t>Wikpédia</a:t>
            </a:r>
            <a:r>
              <a:rPr lang="pt-BR" sz="2000" dirty="0" smtClean="0"/>
              <a:t>.</a:t>
            </a:r>
            <a:br>
              <a:rPr lang="pt-BR" sz="2000" dirty="0" smtClean="0"/>
            </a:br>
            <a:r>
              <a:rPr lang="pt-BR" sz="2000" dirty="0" smtClean="0"/>
              <a:t>29% (142) estudantes não acessam a </a:t>
            </a:r>
            <a:r>
              <a:rPr lang="pt-BR" sz="2000" dirty="0" err="1" smtClean="0"/>
              <a:t>Wikpédia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r="8065"/>
          <a:stretch>
            <a:fillRect/>
          </a:stretch>
        </p:blipFill>
        <p:spPr bwMode="auto">
          <a:xfrm>
            <a:off x="1259632" y="260648"/>
            <a:ext cx="66247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>
            <a:normAutofit/>
          </a:bodyPr>
          <a:lstStyle/>
          <a:p>
            <a:pPr algn="ctr"/>
            <a:r>
              <a:rPr lang="pt-BR" sz="1000" dirty="0" smtClean="0"/>
              <a:t>PIBID - História</a:t>
            </a:r>
            <a:endParaRPr lang="pt-BR" sz="1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>
            <a:noAutofit/>
          </a:bodyPr>
          <a:lstStyle/>
          <a:p>
            <a:r>
              <a:rPr lang="pt-BR" sz="1600" dirty="0" smtClean="0"/>
              <a:t>94% (411) estudantes usam o Google como ferramenta de pesquisa.</a:t>
            </a:r>
            <a:br>
              <a:rPr lang="pt-BR" sz="1600" dirty="0" smtClean="0"/>
            </a:br>
            <a:r>
              <a:rPr lang="pt-BR" sz="1600" dirty="0" smtClean="0"/>
              <a:t>6% (25) estudantes usam  o Yahoo como ferramenta de pesquisa.</a:t>
            </a:r>
            <a:br>
              <a:rPr lang="pt-BR" sz="1600" dirty="0" smtClean="0"/>
            </a:br>
            <a:r>
              <a:rPr lang="pt-BR" sz="1600" dirty="0" smtClean="0"/>
              <a:t>0% (1) estudante usa o Bing como ferramenta de pesquisa.</a:t>
            </a:r>
            <a:endParaRPr lang="pt-BR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r="9184"/>
          <a:stretch>
            <a:fillRect/>
          </a:stretch>
        </p:blipFill>
        <p:spPr bwMode="auto">
          <a:xfrm>
            <a:off x="755576" y="188640"/>
            <a:ext cx="75608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8458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400" dirty="0" smtClean="0"/>
              <a:t>PIBID - História</a:t>
            </a:r>
            <a:endParaRPr lang="pt-BR" sz="1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224136"/>
          </a:xfrm>
        </p:spPr>
        <p:txBody>
          <a:bodyPr>
            <a:normAutofit/>
          </a:bodyPr>
          <a:lstStyle/>
          <a:p>
            <a:r>
              <a:rPr lang="pt-BR" sz="1600" dirty="0" smtClean="0"/>
              <a:t>98% (486) estudantes fazem trabalhos com o auxílio da internet.</a:t>
            </a:r>
            <a:br>
              <a:rPr lang="pt-BR" sz="1600" dirty="0" smtClean="0"/>
            </a:br>
            <a:r>
              <a:rPr lang="pt-BR" sz="1600" dirty="0" smtClean="0"/>
              <a:t>2% (11) estudantes  não fazem trabalhos com o auxílio da internet. </a:t>
            </a:r>
            <a:endParaRPr lang="pt-BR" sz="1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4484"/>
          <a:stretch>
            <a:fillRect/>
          </a:stretch>
        </p:blipFill>
        <p:spPr bwMode="auto">
          <a:xfrm>
            <a:off x="1331640" y="260648"/>
            <a:ext cx="65527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>
            <a:normAutofit/>
          </a:bodyPr>
          <a:lstStyle/>
          <a:p>
            <a:pPr algn="ctr"/>
            <a:r>
              <a:rPr lang="pt-BR" sz="1100" dirty="0" smtClean="0"/>
              <a:t>PIBID - História</a:t>
            </a:r>
            <a:endParaRPr lang="pt-BR" sz="11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1224136"/>
          </a:xfrm>
        </p:spPr>
        <p:txBody>
          <a:bodyPr>
            <a:normAutofit/>
          </a:bodyPr>
          <a:lstStyle/>
          <a:p>
            <a:r>
              <a:rPr lang="pt-BR" sz="1800" dirty="0" smtClean="0"/>
              <a:t>76% (374) estudantes não usam as normas da ABNT.</a:t>
            </a:r>
            <a:br>
              <a:rPr lang="pt-BR" sz="1800" dirty="0" smtClean="0"/>
            </a:br>
            <a:r>
              <a:rPr lang="pt-BR" sz="1800" dirty="0" smtClean="0"/>
              <a:t>24% (119) estudantes usam as normas da ABNT.</a:t>
            </a:r>
            <a:endParaRPr lang="pt-BR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5302"/>
          <a:stretch>
            <a:fillRect/>
          </a:stretch>
        </p:blipFill>
        <p:spPr bwMode="auto">
          <a:xfrm>
            <a:off x="1115616" y="332656"/>
            <a:ext cx="66247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9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28552588"/>
              </p:ext>
            </p:extLst>
          </p:nvPr>
        </p:nvGraphicFramePr>
        <p:xfrm>
          <a:off x="1259632" y="1124744"/>
          <a:ext cx="66247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00608"/>
          </a:xfrm>
        </p:spPr>
        <p:txBody>
          <a:bodyPr>
            <a:normAutofit/>
          </a:bodyPr>
          <a:lstStyle/>
          <a:p>
            <a:pPr algn="ctr"/>
            <a:r>
              <a:rPr lang="pt-BR" sz="1100" dirty="0" smtClean="0"/>
              <a:t>PIBID - História</a:t>
            </a:r>
            <a:endParaRPr lang="pt-BR" sz="11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58% (290) estudantes não pesquisam.</a:t>
            </a:r>
          </a:p>
          <a:p>
            <a:r>
              <a:rPr lang="pt-BR" sz="2400" dirty="0" smtClean="0"/>
              <a:t>42% (207) estudantes pesquisam.</a:t>
            </a:r>
            <a:endParaRPr lang="pt-BR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5508"/>
          <a:stretch>
            <a:fillRect/>
          </a:stretch>
        </p:blipFill>
        <p:spPr bwMode="auto">
          <a:xfrm>
            <a:off x="1259632" y="332656"/>
            <a:ext cx="66247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9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>
            <a:normAutofit/>
          </a:bodyPr>
          <a:lstStyle/>
          <a:p>
            <a:pPr algn="ctr"/>
            <a:r>
              <a:rPr lang="pt-BR" sz="1100" dirty="0" smtClean="0"/>
              <a:t>PIBID - História</a:t>
            </a:r>
            <a:endParaRPr lang="pt-BR" sz="11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03648" y="5157192"/>
            <a:ext cx="6120680" cy="1368152"/>
          </a:xfrm>
        </p:spPr>
        <p:txBody>
          <a:bodyPr>
            <a:normAutofit/>
          </a:bodyPr>
          <a:lstStyle/>
          <a:p>
            <a:r>
              <a:rPr lang="pt-BR" sz="1600" dirty="0" smtClean="0"/>
              <a:t>93% (461) estudantes não sofreram violência psicológica pela internet.</a:t>
            </a:r>
            <a:br>
              <a:rPr lang="pt-BR" sz="1600" dirty="0" smtClean="0"/>
            </a:br>
            <a:r>
              <a:rPr lang="pt-BR" sz="1600" dirty="0" smtClean="0"/>
              <a:t>7% (36) estudantes sofreram violência psicológica pela internet.</a:t>
            </a:r>
            <a:endParaRPr lang="pt-BR" sz="1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r="5456"/>
          <a:stretch>
            <a:fillRect/>
          </a:stretch>
        </p:blipFill>
        <p:spPr bwMode="auto">
          <a:xfrm>
            <a:off x="1259632" y="332656"/>
            <a:ext cx="64807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pt-BR" dirty="0" smtClean="0"/>
              <a:t>Equipe Dr. </a:t>
            </a:r>
            <a:r>
              <a:rPr lang="pt-BR" dirty="0" err="1" smtClean="0"/>
              <a:t>Elpídio</a:t>
            </a:r>
            <a:r>
              <a:rPr lang="pt-BR" dirty="0" smtClean="0"/>
              <a:t> de Almeida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68052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Supervisor: José </a:t>
            </a:r>
            <a:r>
              <a:rPr lang="pt-BR" dirty="0" err="1" smtClean="0"/>
              <a:t>Reneudo</a:t>
            </a:r>
            <a:r>
              <a:rPr lang="pt-BR" dirty="0" smtClean="0"/>
              <a:t> Silva.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Alba Santos;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Ana Luiza Andrade;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Anderson Xavier;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Breno </a:t>
            </a:r>
            <a:r>
              <a:rPr lang="pt-BR" dirty="0" err="1" smtClean="0"/>
              <a:t>Amorin</a:t>
            </a:r>
            <a:r>
              <a:rPr lang="pt-BR" dirty="0" smtClean="0"/>
              <a:t>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mtClean="0"/>
              <a:t>Felipe Lyra</a:t>
            </a:r>
            <a:r>
              <a:rPr lang="pt-BR" dirty="0" smtClean="0"/>
              <a:t>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Marco Antônio;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/>
              <a:t>Márcia Cavalcante.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3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1619672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Aprovação no Vestibular – Estadual Dr. </a:t>
            </a:r>
            <a:r>
              <a:rPr lang="pt-BR" dirty="0" err="1" smtClean="0"/>
              <a:t>Elpídio</a:t>
            </a:r>
            <a:r>
              <a:rPr lang="pt-BR" dirty="0" smtClean="0"/>
              <a:t> de Almeida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Aprovação no Vestibular – Estadual Dr. </a:t>
            </a:r>
            <a:r>
              <a:rPr lang="pt-BR" dirty="0" err="1" smtClean="0"/>
              <a:t>Elpídio</a:t>
            </a:r>
            <a:r>
              <a:rPr lang="pt-BR" dirty="0" smtClean="0"/>
              <a:t> de Almeida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83568" y="1268760"/>
          <a:ext cx="7499176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57332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Quantidade de Alunos Por Ano</a:t>
            </a:r>
          </a:p>
          <a:p>
            <a:pPr algn="ctr"/>
            <a:endParaRPr lang="pt-BR" dirty="0"/>
          </a:p>
          <a:p>
            <a:pPr algn="ctr"/>
            <a:r>
              <a:rPr lang="pt-BR" b="1" dirty="0" smtClean="0"/>
              <a:t>2006</a:t>
            </a:r>
            <a:r>
              <a:rPr lang="pt-BR" dirty="0" smtClean="0"/>
              <a:t> – 51; </a:t>
            </a:r>
            <a:r>
              <a:rPr lang="pt-BR" b="1" dirty="0" smtClean="0"/>
              <a:t>2007</a:t>
            </a:r>
            <a:r>
              <a:rPr lang="pt-BR" dirty="0" smtClean="0"/>
              <a:t> – 62; </a:t>
            </a:r>
            <a:r>
              <a:rPr lang="pt-BR" b="1" dirty="0" smtClean="0"/>
              <a:t>2008</a:t>
            </a:r>
            <a:r>
              <a:rPr lang="pt-BR" dirty="0" smtClean="0"/>
              <a:t> – 84; </a:t>
            </a:r>
            <a:r>
              <a:rPr lang="pt-BR" b="1" dirty="0" smtClean="0"/>
              <a:t>2009</a:t>
            </a:r>
            <a:r>
              <a:rPr lang="pt-BR" dirty="0" smtClean="0"/>
              <a:t> – 76; </a:t>
            </a:r>
            <a:r>
              <a:rPr lang="pt-BR" b="1" dirty="0" smtClean="0"/>
              <a:t>2010</a:t>
            </a:r>
            <a:r>
              <a:rPr lang="pt-BR" dirty="0" smtClean="0"/>
              <a:t> – 118; </a:t>
            </a:r>
            <a:r>
              <a:rPr lang="pt-BR" b="1" dirty="0" smtClean="0"/>
              <a:t>2011</a:t>
            </a:r>
            <a:r>
              <a:rPr lang="pt-BR" dirty="0" smtClean="0"/>
              <a:t> – 162.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Aprovados no Vestibular – Estadual Dr. </a:t>
            </a:r>
            <a:r>
              <a:rPr lang="pt-BR" dirty="0" err="1" smtClean="0"/>
              <a:t>Elpídio</a:t>
            </a:r>
            <a:r>
              <a:rPr lang="pt-BR" dirty="0" smtClean="0"/>
              <a:t> de Almeida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pt-BR" sz="1400" b="1" dirty="0" smtClean="0"/>
              <a:t>PIBID – História - UFCG</a:t>
            </a:r>
            <a:endParaRPr lang="pt-BR" sz="1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Perguntas elaboradas pelos componentes do Subprojeto História – Equipe do Estadual Dr. </a:t>
            </a:r>
            <a:r>
              <a:rPr lang="pt-BR" dirty="0" err="1" smtClean="0"/>
              <a:t>Elpídio</a:t>
            </a:r>
            <a:r>
              <a:rPr lang="pt-BR" dirty="0" smtClean="0"/>
              <a:t> de Almeida, tendo como principal tema a internet, sua utilidade e suas ferramentas.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3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1257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PIBID História</a:t>
            </a:r>
            <a:endParaRPr lang="pt-B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81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84% (419) estudantes possuem computador em casa  16% (79) estudantes não possuem computador em casa.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816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84584"/>
          </a:xfrm>
        </p:spPr>
        <p:txBody>
          <a:bodyPr>
            <a:normAutofit/>
          </a:bodyPr>
          <a:lstStyle/>
          <a:p>
            <a:pPr algn="ctr"/>
            <a:r>
              <a:rPr lang="pt-BR" sz="900" dirty="0" smtClean="0"/>
              <a:t>PIBID - História</a:t>
            </a:r>
            <a:endParaRPr lang="pt-BR" sz="9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r="10105"/>
          <a:stretch>
            <a:fillRect/>
          </a:stretch>
        </p:blipFill>
        <p:spPr bwMode="auto">
          <a:xfrm>
            <a:off x="1475656" y="476672"/>
            <a:ext cx="6408712" cy="425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Texto 10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584176"/>
          </a:xfrm>
        </p:spPr>
        <p:txBody>
          <a:bodyPr>
            <a:normAutofit/>
          </a:bodyPr>
          <a:lstStyle/>
          <a:p>
            <a:r>
              <a:rPr lang="pt-BR" sz="1600" dirty="0" smtClean="0"/>
              <a:t>54% (335) estudantes  - residência própria.</a:t>
            </a:r>
            <a:br>
              <a:rPr lang="pt-BR" sz="1600" dirty="0" smtClean="0"/>
            </a:br>
            <a:r>
              <a:rPr lang="pt-BR" sz="1600" dirty="0" smtClean="0"/>
              <a:t>16% (97) estudantes – casa de parentes ou amigos</a:t>
            </a:r>
            <a:br>
              <a:rPr lang="pt-BR" sz="1600" dirty="0" smtClean="0"/>
            </a:br>
            <a:r>
              <a:rPr lang="pt-BR" sz="1600" dirty="0" smtClean="0"/>
              <a:t>11% (71) estudantes – Telefone</a:t>
            </a:r>
            <a:br>
              <a:rPr lang="pt-BR" sz="1600" dirty="0" smtClean="0"/>
            </a:br>
            <a:r>
              <a:rPr lang="pt-BR" sz="1600" dirty="0" smtClean="0"/>
              <a:t>10% (64) estudantes – Computador pessoal</a:t>
            </a:r>
            <a:br>
              <a:rPr lang="pt-BR" sz="1600" dirty="0" smtClean="0"/>
            </a:br>
            <a:r>
              <a:rPr lang="pt-BR" sz="1600" dirty="0" smtClean="0"/>
              <a:t>8% (52) estudantes – Lan </a:t>
            </a:r>
            <a:r>
              <a:rPr lang="pt-BR" sz="1600" dirty="0" err="1" smtClean="0"/>
              <a:t>House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1% (5) estudantes - Escola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703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84584"/>
          </a:xfrm>
        </p:spPr>
        <p:txBody>
          <a:bodyPr>
            <a:normAutofit/>
          </a:bodyPr>
          <a:lstStyle/>
          <a:p>
            <a:pPr algn="ctr"/>
            <a:r>
              <a:rPr lang="pt-BR" sz="1100" dirty="0" smtClean="0"/>
              <a:t>PIBID - História</a:t>
            </a:r>
            <a:endParaRPr lang="pt-BR" sz="11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296144"/>
          </a:xfrm>
        </p:spPr>
        <p:txBody>
          <a:bodyPr>
            <a:normAutofit/>
          </a:bodyPr>
          <a:lstStyle/>
          <a:p>
            <a:r>
              <a:rPr lang="pt-BR" sz="2000" dirty="0" smtClean="0"/>
              <a:t>94% (467) estudantes possuem conta de e-mail.</a:t>
            </a:r>
            <a:br>
              <a:rPr lang="pt-BR" sz="2000" dirty="0" smtClean="0"/>
            </a:br>
            <a:r>
              <a:rPr lang="pt-BR" sz="2000" dirty="0" smtClean="0"/>
              <a:t>6% (30) estudantes não possuem conta de e-mail.</a:t>
            </a:r>
            <a:endParaRPr lang="pt-BR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408</Words>
  <Application>Microsoft Office PowerPoint</Application>
  <PresentationFormat>Apresentação na tela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PIBID – História</vt:lpstr>
      <vt:lpstr>Apresentação do PowerPoint</vt:lpstr>
      <vt:lpstr>Aprovação no Vestibular – Estadual Dr. Elpídio de Almeida</vt:lpstr>
      <vt:lpstr>Aprovação no Vestibular – Estadual Dr. Elpídio de Almeida</vt:lpstr>
      <vt:lpstr>Aprovados no Vestibular – Estadual Dr. Elpídio de Almeida</vt:lpstr>
      <vt:lpstr>PIBID – História - UFCG</vt:lpstr>
      <vt:lpstr>PIBID História</vt:lpstr>
      <vt:lpstr>PIBID - História</vt:lpstr>
      <vt:lpstr>PIBID - História</vt:lpstr>
      <vt:lpstr>PIBID - História</vt:lpstr>
      <vt:lpstr>PIBID - História</vt:lpstr>
      <vt:lpstr>PIBID - História</vt:lpstr>
      <vt:lpstr>PIBID - História</vt:lpstr>
      <vt:lpstr>PIBID - História</vt:lpstr>
      <vt:lpstr>Apresentação do PowerPoint</vt:lpstr>
      <vt:lpstr>PIBID - História</vt:lpstr>
      <vt:lpstr>PIBID - História</vt:lpstr>
      <vt:lpstr>PIBID - História</vt:lpstr>
      <vt:lpstr>PIBID - História</vt:lpstr>
      <vt:lpstr>PIBID - História</vt:lpstr>
      <vt:lpstr>PIBID - História</vt:lpstr>
      <vt:lpstr>Equipe Dr. Elpídio de Almeida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Agnaldo</dc:creator>
  <cp:lastModifiedBy>PC</cp:lastModifiedBy>
  <cp:revision>44</cp:revision>
  <dcterms:created xsi:type="dcterms:W3CDTF">2012-10-17T14:48:37Z</dcterms:created>
  <dcterms:modified xsi:type="dcterms:W3CDTF">2012-11-30T19:36:11Z</dcterms:modified>
</cp:coreProperties>
</file>